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4"/>
  </p:sldMasterIdLst>
  <p:notesMasterIdLst>
    <p:notesMasterId r:id="rId20"/>
  </p:notesMasterIdLst>
  <p:handoutMasterIdLst>
    <p:handoutMasterId r:id="rId21"/>
  </p:handoutMasterIdLst>
  <p:sldIdLst>
    <p:sldId id="292" r:id="rId5"/>
    <p:sldId id="304" r:id="rId6"/>
    <p:sldId id="303" r:id="rId7"/>
    <p:sldId id="300" r:id="rId8"/>
    <p:sldId id="299" r:id="rId9"/>
    <p:sldId id="291" r:id="rId10"/>
    <p:sldId id="306" r:id="rId11"/>
    <p:sldId id="294" r:id="rId12"/>
    <p:sldId id="296" r:id="rId13"/>
    <p:sldId id="295" r:id="rId14"/>
    <p:sldId id="302" r:id="rId15"/>
    <p:sldId id="301" r:id="rId16"/>
    <p:sldId id="297" r:id="rId17"/>
    <p:sldId id="305" r:id="rId18"/>
    <p:sldId id="293" r:id="rId19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8B0D"/>
    <a:srgbClr val="E68637"/>
    <a:srgbClr val="F6A287"/>
    <a:srgbClr val="113F6F"/>
    <a:srgbClr val="00ACB6"/>
    <a:srgbClr val="013D61"/>
    <a:srgbClr val="F3703A"/>
    <a:srgbClr val="515083"/>
    <a:srgbClr val="2F305C"/>
    <a:srgbClr val="3C47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39" autoAdjust="0"/>
  </p:normalViewPr>
  <p:slideViewPr>
    <p:cSldViewPr snapToGrid="0">
      <p:cViewPr varScale="1">
        <p:scale>
          <a:sx n="146" d="100"/>
          <a:sy n="146" d="100"/>
        </p:scale>
        <p:origin x="10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623AA0E9-8CD0-4A6E-A65E-A06028B83F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5E2408B-C9AB-4665-AC99-B057BD0A43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6FC0A7B-6666-4F41-AD03-C74B76B10001}" type="datetime1">
              <a:rPr lang="it-IT" smtClean="0"/>
              <a:t>29/04/2025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CD1B215-531B-4869-BD98-BD3B1390B1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0B53F21-4D67-455D-8074-E9E6EC26FA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2858E0-3D38-47B7-97D4-4FE08D90D35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21443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0E367B-2E0B-461C-8280-86016408BD7C}" type="datetime1">
              <a:rPr lang="it-IT" smtClean="0"/>
              <a:pPr/>
              <a:t>29/04/2025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84ECAD9-32EE-4091-BDA5-6BD15ACC5E58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06618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9">
            <a:extLst>
              <a:ext uri="{FF2B5EF4-FFF2-40B4-BE49-F238E27FC236}">
                <a16:creationId xmlns:a16="http://schemas.microsoft.com/office/drawing/2014/main" id="{D1D313A2-A4D4-40DF-A0C2-C29F641685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4DB44FF-F9B4-4E5D-9888-DD07079D4562}" type="datetime1">
              <a:rPr lang="it-IT" noProof="0" smtClean="0"/>
              <a:t>29/04/2025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12850" y="4508500"/>
            <a:ext cx="511810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12850" y="2057400"/>
            <a:ext cx="5118100" cy="1929066"/>
          </a:xfrm>
        </p:spPr>
        <p:txBody>
          <a:bodyPr rtlCol="0" anchor="b">
            <a:noAutofit/>
          </a:bodyPr>
          <a:lstStyle>
            <a:lvl1pPr algn="l">
              <a:lnSpc>
                <a:spcPct val="90000"/>
              </a:lnSpc>
              <a:defRPr sz="5400" b="1" spc="-50" baseline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672700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786383"/>
            <a:ext cx="3068833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812800"/>
            <a:ext cx="5713841" cy="4868609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092200" y="3043050"/>
            <a:ext cx="3068832" cy="2638359"/>
          </a:xfrm>
        </p:spPr>
        <p:txBody>
          <a:bodyPr lIns="91440" rIns="91440" rtlCol="0">
            <a:normAutofit/>
          </a:bodyPr>
          <a:lstStyle>
            <a:lvl1pPr marL="0" indent="0" rtl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139700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624142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251FC1-1A75-47DA-9A6E-B43CF6E86A62}" type="datetime1">
              <a:rPr lang="it-IT" noProof="0" smtClean="0"/>
              <a:t>29/04/2025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cxnSp>
        <p:nvCxnSpPr>
          <p:cNvPr id="15" name="Connecteur droit 19">
            <a:extLst>
              <a:ext uri="{FF2B5EF4-FFF2-40B4-BE49-F238E27FC236}">
                <a16:creationId xmlns:a16="http://schemas.microsoft.com/office/drawing/2014/main" id="{D84C14C5-D99C-45CD-8001-AC745F4FB49B}"/>
              </a:ext>
            </a:extLst>
          </p:cNvPr>
          <p:cNvCxnSpPr>
            <a:cxnSpLocks/>
          </p:cNvCxnSpPr>
          <p:nvPr userDrawn="1"/>
        </p:nvCxnSpPr>
        <p:spPr>
          <a:xfrm flipH="1">
            <a:off x="1092200" y="6446838"/>
            <a:ext cx="1643438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9">
            <a:extLst>
              <a:ext uri="{FF2B5EF4-FFF2-40B4-BE49-F238E27FC236}">
                <a16:creationId xmlns:a16="http://schemas.microsoft.com/office/drawing/2014/main" id="{019842DD-D0AB-4E35-9AB2-7DBB6E266120}"/>
              </a:ext>
            </a:extLst>
          </p:cNvPr>
          <p:cNvCxnSpPr>
            <a:cxnSpLocks/>
          </p:cNvCxnSpPr>
          <p:nvPr userDrawn="1"/>
        </p:nvCxnSpPr>
        <p:spPr>
          <a:xfrm flipH="1">
            <a:off x="8420100" y="6429376"/>
            <a:ext cx="1000462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9">
            <a:extLst>
              <a:ext uri="{FF2B5EF4-FFF2-40B4-BE49-F238E27FC236}">
                <a16:creationId xmlns:a16="http://schemas.microsoft.com/office/drawing/2014/main" id="{832851A7-B301-4616-9843-9A0D06646DF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65675" y="6446838"/>
            <a:ext cx="407258" cy="635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egnaposto piè di pagina 2">
            <a:extLst>
              <a:ext uri="{FF2B5EF4-FFF2-40B4-BE49-F238E27FC236}">
                <a16:creationId xmlns:a16="http://schemas.microsoft.com/office/drawing/2014/main" id="{82E39F50-459D-C3E1-C6CC-EA208D50E4FE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89208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4319CE-E5CF-4FF9-86AE-7437B4FD3174}" type="datetime1">
              <a:rPr lang="it-IT" noProof="0" smtClean="0"/>
              <a:t>29/04/2025</a:t>
            </a:fld>
            <a:endParaRPr lang="it-IT" noProof="0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C7E41FD-853D-F717-1775-E30235610CE8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65082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2003424"/>
            <a:ext cx="1036320" cy="18573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377398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82620384-FC06-4245-8A4E-BD9C5C3038C1}" type="datetime1">
              <a:rPr lang="it-IT" noProof="0" smtClean="0"/>
              <a:t>29/04/2025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6BC7DA98-7B92-4F45-80F8-1AEF72A601CF}"/>
              </a:ext>
            </a:extLst>
          </p:cNvPr>
          <p:cNvSpPr/>
          <p:nvPr userDrawn="1"/>
        </p:nvSpPr>
        <p:spPr>
          <a:xfrm>
            <a:off x="1078230" y="2003423"/>
            <a:ext cx="3576082" cy="185737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314700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DF96815B-4256-4CE0-9FCF-3A2967CF5792}"/>
              </a:ext>
            </a:extLst>
          </p:cNvPr>
          <p:cNvSpPr/>
          <p:nvPr userDrawn="1"/>
        </p:nvSpPr>
        <p:spPr>
          <a:xfrm>
            <a:off x="1092200" y="993775"/>
            <a:ext cx="1036320" cy="936626"/>
          </a:xfrm>
          <a:prstGeom prst="rect">
            <a:avLst/>
          </a:prstGeom>
          <a:solidFill>
            <a:schemeClr val="tx2">
              <a:lumMod val="20000"/>
              <a:lumOff val="8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B5FC7EB-9809-9909-8D31-7667D27CFE29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81282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97CAA8-247F-493B-9041-1EB41C0713A1}" type="datetime1">
              <a:rPr lang="it-IT" noProof="0" smtClean="0"/>
              <a:t>29/04/2025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F1E388EF-366D-885A-CF06-6BEFE9E1E7F6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54305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84722" y="548355"/>
            <a:ext cx="6054846" cy="634336"/>
          </a:xfrm>
        </p:spPr>
        <p:txBody>
          <a:bodyPr rtlCol="0" anchor="ctr">
            <a:noAutofit/>
          </a:bodyPr>
          <a:lstStyle>
            <a:lvl1pPr>
              <a:lnSpc>
                <a:spcPct val="90000"/>
              </a:lnSpc>
              <a:defRPr sz="36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00833" y="1611313"/>
            <a:ext cx="6072099" cy="3755104"/>
          </a:xfrm>
        </p:spPr>
        <p:txBody>
          <a:bodyPr rtlCol="0" anchor="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ADCFC264-2C41-457A-9103-DFF5BC066DDD}" type="datetime1">
              <a:rPr lang="it-IT" noProof="0" smtClean="0"/>
              <a:t>29/04/2025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751046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541486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68577" y="880375"/>
            <a:ext cx="6054846" cy="634336"/>
          </a:xfrm>
        </p:spPr>
        <p:txBody>
          <a:bodyPr rtlCol="0" anchor="ctr">
            <a:noAutofit/>
          </a:bodyPr>
          <a:lstStyle>
            <a:lvl1pPr algn="ctr">
              <a:lnSpc>
                <a:spcPct val="90000"/>
              </a:lnSpc>
              <a:defRPr sz="3600" b="1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BFACEB1B-38C0-4995-A1E2-7B5FD48CA44A}" type="datetime1">
              <a:rPr lang="it-IT" noProof="0" smtClean="0"/>
              <a:t>29/04/2025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AF446475-024F-4C71-99D3-501468ACAD11}"/>
              </a:ext>
            </a:extLst>
          </p:cNvPr>
          <p:cNvSpPr/>
          <p:nvPr userDrawn="1"/>
        </p:nvSpPr>
        <p:spPr>
          <a:xfrm>
            <a:off x="5577840" y="0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767602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473373" y="943430"/>
            <a:ext cx="4699452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FDD649FC-C7F2-4966-B125-333FD0271E55}" type="datetime1">
              <a:rPr lang="it-IT" noProof="0" smtClean="0"/>
              <a:t>29/04/2025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EF73BF96-A07C-4AAA-A37F-65151BD22A70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0127715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 userDrawn="1"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18529" y="943430"/>
            <a:ext cx="4654296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5350E5C9-4822-4828-86B2-BB987B39863B}" type="datetime1">
              <a:rPr lang="it-IT" noProof="0" smtClean="0"/>
              <a:t>29/04/2025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6127F28F-6C7B-471B-9839-EF88426C1976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498616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immagine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/>
          </a:solidFill>
        </p:spPr>
        <p:txBody>
          <a:bodyPr lIns="457200" tIns="457200" rtlCol="0"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 algn="ctr">
              <a:defRPr sz="4400" b="1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5A04164A-D1F3-464B-BA5A-A4C4D8F35ADB}" type="datetime1">
              <a:rPr lang="it-IT" noProof="0" smtClean="0"/>
              <a:t>29/04/2025</a:t>
            </a:fld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B4A4DE4A-F8EF-47D5-8C37-A9021C2BB6A3}"/>
              </a:ext>
            </a:extLst>
          </p:cNvPr>
          <p:cNvSpPr/>
          <p:nvPr userDrawn="1"/>
        </p:nvSpPr>
        <p:spPr>
          <a:xfrm>
            <a:off x="3536950" y="4535901"/>
            <a:ext cx="5118100" cy="1256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986956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9D1554E-7EF2-44AC-BA44-70A2B54D9DB9}" type="datetime1">
              <a:rPr lang="it-IT" noProof="0" smtClean="0"/>
              <a:t>29/04/2025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56040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rallelogramma 14">
            <a:extLst>
              <a:ext uri="{FF2B5EF4-FFF2-40B4-BE49-F238E27FC236}">
                <a16:creationId xmlns:a16="http://schemas.microsoft.com/office/drawing/2014/main" id="{F5AA8A10-E19C-430B-9D5D-8D12F92BFEC5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A7C93D4F-3003-4D58-9AFB-356A0F800F42}"/>
              </a:ext>
            </a:extLst>
          </p:cNvPr>
          <p:cNvSpPr/>
          <p:nvPr userDrawn="1"/>
        </p:nvSpPr>
        <p:spPr>
          <a:xfrm>
            <a:off x="5060941" y="0"/>
            <a:ext cx="153926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F388D4-15DF-446A-91AA-72876CD48301}" type="datetime1">
              <a:rPr lang="it-IT" noProof="0" smtClean="0"/>
              <a:t>29/04/2025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629400" y="758952"/>
            <a:ext cx="4526280" cy="3227514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6000" b="1" spc="-50" baseline="0">
                <a:solidFill>
                  <a:srgbClr val="013D61"/>
                </a:solidFill>
                <a:latin typeface="+mn-lt"/>
              </a:defRPr>
            </a:lvl1pPr>
          </a:lstStyle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632171" y="4508500"/>
            <a:ext cx="452628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 dirty="0"/>
              <a:t>Fare clic per modificare lo stile del sottotitolo dello schema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6D3E1BBA-670B-4CAE-B839-50ADB23DDBC6}"/>
              </a:ext>
            </a:extLst>
          </p:cNvPr>
          <p:cNvSpPr/>
          <p:nvPr userDrawn="1"/>
        </p:nvSpPr>
        <p:spPr>
          <a:xfrm>
            <a:off x="4984836" y="3841"/>
            <a:ext cx="153926" cy="6858000"/>
          </a:xfrm>
          <a:prstGeom prst="rect">
            <a:avLst/>
          </a:prstGeom>
          <a:solidFill>
            <a:srgbClr val="00AC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7B1EF3D6-F267-5A27-D435-C5005BA4AA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2" b="1411"/>
          <a:stretch/>
        </p:blipFill>
        <p:spPr>
          <a:xfrm>
            <a:off x="0" y="-3841"/>
            <a:ext cx="49848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938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1346200"/>
            <a:ext cx="2448033" cy="4530725"/>
          </a:xfrm>
        </p:spPr>
        <p:txBody>
          <a:bodyPr vert="eaVert"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092200" y="1346200"/>
            <a:ext cx="7480300" cy="4530723"/>
          </a:xfrm>
        </p:spPr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C82CFE1-3316-4B70-89C0-454FCB2AAF53}" type="datetime1">
              <a:rPr lang="it-IT" noProof="0" smtClean="0"/>
              <a:t>29/04/2025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6B443CC6-CDCA-4595-ADAE-DCB961FF1A8E}"/>
              </a:ext>
            </a:extLst>
          </p:cNvPr>
          <p:cNvSpPr/>
          <p:nvPr userDrawn="1"/>
        </p:nvSpPr>
        <p:spPr>
          <a:xfrm rot="16200000">
            <a:off x="8871481" y="-14658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940687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542C42-F0C8-417A-980A-09B6C1CD6C24}" type="datetime1">
              <a:rPr lang="it-IT" noProof="0" smtClean="0"/>
              <a:t>29/04/2025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018278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arallelogramma 14">
            <a:extLst>
              <a:ext uri="{FF2B5EF4-FFF2-40B4-BE49-F238E27FC236}">
                <a16:creationId xmlns:a16="http://schemas.microsoft.com/office/drawing/2014/main" id="{98B82A56-7790-48EC-983D-AB8F703699B2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1D72669-6745-4AA0-A173-7F6CEB97CF08}" type="datetime1">
              <a:rPr lang="it-IT" noProof="0" smtClean="0"/>
              <a:t>29/04/2025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3119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2451099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41599" y="3746500"/>
            <a:ext cx="8331202" cy="1308100"/>
          </a:xfrm>
        </p:spPr>
        <p:txBody>
          <a:bodyPr rtlCol="0" anchor="b" anchorCtr="0">
            <a:noAutofit/>
          </a:bodyPr>
          <a:lstStyle>
            <a:lvl1pPr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6416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7528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596984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ntestazione della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81A99FD-A18D-4AC6-92B0-69E29E35743B}" type="datetime1">
              <a:rPr lang="it-IT" noProof="0" smtClean="0"/>
              <a:t>29/04/2025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1735138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30399" y="3746500"/>
            <a:ext cx="8331202" cy="1308100"/>
          </a:xfrm>
        </p:spPr>
        <p:txBody>
          <a:bodyPr rtlCol="0" anchor="b" anchorCtr="0">
            <a:noAutofit/>
          </a:bodyPr>
          <a:lstStyle>
            <a:lvl1pPr algn="ctr"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9304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5369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766489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3B79944-34CF-4A72-AC1B-909189585767}" type="datetime1">
              <a:rPr lang="it-IT" noProof="0" smtClean="0"/>
              <a:t>29/04/2025</a:t>
            </a:fld>
            <a:endParaRPr lang="it-IT" noProof="0" dirty="0"/>
          </a:p>
        </p:txBody>
      </p:sp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387972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 algn="l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186731" y="2958274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395" y="2958273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AF3A87-C769-4508-A602-98056DD906C2}" type="datetime1">
              <a:rPr lang="it-IT" noProof="0" smtClean="0"/>
              <a:t>29/04/2025</a:t>
            </a:fld>
            <a:endParaRPr lang="it-IT" noProof="0" dirty="0"/>
          </a:p>
        </p:txBody>
      </p:sp>
      <p:sp>
        <p:nvSpPr>
          <p:cNvPr id="11" name="Segnaposto piè di pagina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19594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F1DB439-C8A9-45DF-AFF2-9EFA3E72C152}" type="datetime1">
              <a:rPr lang="it-IT" noProof="0" smtClean="0"/>
              <a:t>29/04/2025</a:t>
            </a:fld>
            <a:endParaRPr lang="it-IT" noProof="0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80013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>
            <a:extLst>
              <a:ext uri="{FF2B5EF4-FFF2-40B4-BE49-F238E27FC236}">
                <a16:creationId xmlns:a16="http://schemas.microsoft.com/office/drawing/2014/main" id="{DFAB8DF2-5E8E-AAC9-5CFB-04F9609C1AF6}"/>
              </a:ext>
            </a:extLst>
          </p:cNvPr>
          <p:cNvSpPr/>
          <p:nvPr userDrawn="1"/>
        </p:nvSpPr>
        <p:spPr>
          <a:xfrm rot="16200000">
            <a:off x="6073140" y="60104"/>
            <a:ext cx="45719" cy="12192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90775C3D-C100-72AE-04FB-C04AC0D7DE43}"/>
              </a:ext>
            </a:extLst>
          </p:cNvPr>
          <p:cNvSpPr/>
          <p:nvPr userDrawn="1"/>
        </p:nvSpPr>
        <p:spPr>
          <a:xfrm>
            <a:off x="0" y="6174807"/>
            <a:ext cx="12192000" cy="683193"/>
          </a:xfrm>
          <a:prstGeom prst="rect">
            <a:avLst/>
          </a:prstGeom>
          <a:solidFill>
            <a:srgbClr val="113F6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Parallelogramma 14">
            <a:extLst>
              <a:ext uri="{FF2B5EF4-FFF2-40B4-BE49-F238E27FC236}">
                <a16:creationId xmlns:a16="http://schemas.microsoft.com/office/drawing/2014/main" id="{AF082EE3-41AA-4817-A1CC-C33DDB8F675F}"/>
              </a:ext>
            </a:extLst>
          </p:cNvPr>
          <p:cNvSpPr/>
          <p:nvPr userDrawn="1"/>
        </p:nvSpPr>
        <p:spPr>
          <a:xfrm>
            <a:off x="4434494" y="-124691"/>
            <a:ext cx="2857500" cy="6299498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B5E029AD-6703-A540-841D-BE7462E7B0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4807"/>
            <a:ext cx="3707476" cy="683193"/>
          </a:xfrm>
          <a:prstGeom prst="rect">
            <a:avLst/>
          </a:prstGeom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id="{D1867750-EA89-EFEA-40CB-4FA8E18FEF5A}"/>
              </a:ext>
            </a:extLst>
          </p:cNvPr>
          <p:cNvSpPr/>
          <p:nvPr userDrawn="1"/>
        </p:nvSpPr>
        <p:spPr>
          <a:xfrm rot="16200000">
            <a:off x="6073140" y="76728"/>
            <a:ext cx="45719" cy="12191999"/>
          </a:xfrm>
          <a:prstGeom prst="rect">
            <a:avLst/>
          </a:prstGeom>
          <a:solidFill>
            <a:srgbClr val="00AC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010507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rallelogramma 14">
            <a:extLst>
              <a:ext uri="{FF2B5EF4-FFF2-40B4-BE49-F238E27FC236}">
                <a16:creationId xmlns:a16="http://schemas.microsoft.com/office/drawing/2014/main" id="{D20796F3-5674-4AF5-9623-575731F82E52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16548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2CA46E8E-89D0-493E-ABBF-B63A9C819C41}" type="datetime1">
              <a:rPr lang="it-IT" noProof="0" smtClean="0"/>
              <a:t>29/04/2025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0F25E55C-1C16-46C6-B789-A4B2BCEF8F86}"/>
              </a:ext>
            </a:extLst>
          </p:cNvPr>
          <p:cNvSpPr/>
          <p:nvPr userDrawn="1"/>
        </p:nvSpPr>
        <p:spPr>
          <a:xfrm>
            <a:off x="0" y="1011981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69028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18" r:id="rId2"/>
    <p:sldLayoutId id="2147483707" r:id="rId3"/>
    <p:sldLayoutId id="2147483708" r:id="rId4"/>
    <p:sldLayoutId id="2147483719" r:id="rId5"/>
    <p:sldLayoutId id="2147483709" r:id="rId6"/>
    <p:sldLayoutId id="2147483716" r:id="rId7"/>
    <p:sldLayoutId id="2147483710" r:id="rId8"/>
    <p:sldLayoutId id="2147483711" r:id="rId9"/>
    <p:sldLayoutId id="2147483712" r:id="rId10"/>
    <p:sldLayoutId id="2147483727" r:id="rId11"/>
    <p:sldLayoutId id="2147483720" r:id="rId12"/>
    <p:sldLayoutId id="2147483721" r:id="rId13"/>
    <p:sldLayoutId id="2147483725" r:id="rId14"/>
    <p:sldLayoutId id="2147483726" r:id="rId15"/>
    <p:sldLayoutId id="2147483722" r:id="rId16"/>
    <p:sldLayoutId id="2147483723" r:id="rId17"/>
    <p:sldLayoutId id="2147483715" r:id="rId18"/>
    <p:sldLayoutId id="2147483713" r:id="rId19"/>
    <p:sldLayoutId id="2147483714" r:id="rId2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spc="-50" baseline="0">
          <a:solidFill>
            <a:schemeClr val="tx1">
              <a:lumMod val="75000"/>
              <a:lumOff val="25000"/>
            </a:schemeClr>
          </a:solidFill>
          <a:latin typeface="+mn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87" userDrawn="1">
          <p15:clr>
            <a:srgbClr val="F26B43"/>
          </p15:clr>
        </p15:guide>
        <p15:guide id="2" pos="688" userDrawn="1">
          <p15:clr>
            <a:srgbClr val="F26B43"/>
          </p15:clr>
        </p15:guide>
        <p15:guide id="3" pos="7038" userDrawn="1">
          <p15:clr>
            <a:srgbClr val="F26B43"/>
          </p15:clr>
        </p15:guide>
        <p15:guide id="4" orient="horz" pos="3702" userDrawn="1">
          <p15:clr>
            <a:srgbClr val="F26B43"/>
          </p15:clr>
        </p15:guide>
        <p15:guide id="5" orient="horz" pos="406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icominciodaquattro.com/estrattore-di-succo-kitchenaid/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Relationship Id="rId5" Type="http://schemas.openxmlformats.org/officeDocument/2006/relationships/hyperlink" Target="https://sunmae.blogspot.com/2016/06/" TargetMode="External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de/photo/1459389" TargetMode="External"/><Relationship Id="rId7" Type="http://schemas.openxmlformats.org/officeDocument/2006/relationships/hyperlink" Target="https://www.havio.com/jacks-journal/empowerment-in-construction/" TargetMode="Externa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8.jpg"/><Relationship Id="rId5" Type="http://schemas.openxmlformats.org/officeDocument/2006/relationships/hyperlink" Target="https://www.internetgovernance.org/2021/03/04/call-for-papers-on-comparative-analysis-of-platform-governance-in-the-u-s-and-china/" TargetMode="External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laudesuper.com/2011/01/20/internet-social-et-entreprises-pourquoi-et-comment-y-aller/" TargetMode="External"/><Relationship Id="rId7" Type="http://schemas.openxmlformats.org/officeDocument/2006/relationships/hyperlink" Target="https://www.rawpixel.com/search/feminism%20poster?page=1&amp;sort=curated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2.jpeg"/><Relationship Id="rId5" Type="http://schemas.openxmlformats.org/officeDocument/2006/relationships/hyperlink" Target="https://www.collidu.com/presentation-patient-empowerment" TargetMode="Externa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23114" y="758952"/>
            <a:ext cx="6868885" cy="3227514"/>
          </a:xfrm>
        </p:spPr>
        <p:txBody>
          <a:bodyPr>
            <a:normAutofit/>
          </a:bodyPr>
          <a:lstStyle/>
          <a:p>
            <a:r>
              <a:rPr lang="it-IT" b="1" i="0" dirty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AI, SOCIAL MEDIA &amp; MBS</a:t>
            </a:r>
            <a:br>
              <a:rPr lang="it-IT" dirty="0"/>
            </a:br>
            <a:endParaRPr lang="it-IT" dirty="0"/>
          </a:p>
        </p:txBody>
      </p:sp>
      <p:sp>
        <p:nvSpPr>
          <p:cNvPr id="4" name="Sottotitolo 3">
            <a:extLst>
              <a:ext uri="{FF2B5EF4-FFF2-40B4-BE49-F238E27FC236}">
                <a16:creationId xmlns:a16="http://schemas.microsoft.com/office/drawing/2014/main" id="{91A9603A-D223-47EF-B35B-86424F3280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32171" y="4508500"/>
            <a:ext cx="5116292" cy="1279652"/>
          </a:xfrm>
        </p:spPr>
        <p:txBody>
          <a:bodyPr>
            <a:normAutofit fontScale="85000" lnSpcReduction="10000"/>
          </a:bodyPr>
          <a:lstStyle/>
          <a:p>
            <a:r>
              <a:rPr lang="it-IT" sz="2800" b="1" dirty="0">
                <a:solidFill>
                  <a:srgbClr val="00ACB6"/>
                </a:solidFill>
              </a:rPr>
              <a:t>Mirto Foletto, M.d.</a:t>
            </a:r>
          </a:p>
          <a:p>
            <a:r>
              <a:rPr lang="it-IT" sz="19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Chirurgia bariatrica</a:t>
            </a:r>
          </a:p>
          <a:p>
            <a:r>
              <a:rPr lang="it-IT" sz="19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Azienda Ospedale – </a:t>
            </a:r>
            <a:r>
              <a:rPr lang="it-IT" sz="1900" b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Universita’</a:t>
            </a:r>
            <a:r>
              <a:rPr lang="it-IT" sz="19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Padova</a:t>
            </a:r>
          </a:p>
          <a:p>
            <a:endParaRPr lang="it-IT" sz="2800" b="1" dirty="0">
              <a:solidFill>
                <a:srgbClr val="00ACB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15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magine 22" descr="Immagine che contiene elettrodomestico da cucina, stoviglie, interno, rosso&#10;&#10;Il contenuto generato dall'IA potrebbe non essere corretto.">
            <a:extLst>
              <a:ext uri="{FF2B5EF4-FFF2-40B4-BE49-F238E27FC236}">
                <a16:creationId xmlns:a16="http://schemas.microsoft.com/office/drawing/2014/main" id="{978EDDCF-F3B8-43D2-B978-AF292702EB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980695" y="1841411"/>
            <a:ext cx="3334641" cy="2757695"/>
          </a:xfrm>
          <a:prstGeom prst="rect">
            <a:avLst/>
          </a:prstGeom>
        </p:spPr>
      </p:pic>
      <p:cxnSp>
        <p:nvCxnSpPr>
          <p:cNvPr id="17" name="Connettore diritto 16">
            <a:extLst>
              <a:ext uri="{FF2B5EF4-FFF2-40B4-BE49-F238E27FC236}">
                <a16:creationId xmlns:a16="http://schemas.microsoft.com/office/drawing/2014/main" id="{A5DF2728-E347-31F1-3B86-5C89960DD3C4}"/>
              </a:ext>
            </a:extLst>
          </p:cNvPr>
          <p:cNvCxnSpPr/>
          <p:nvPr/>
        </p:nvCxnSpPr>
        <p:spPr>
          <a:xfrm>
            <a:off x="3778470" y="6172356"/>
            <a:ext cx="397291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magine 2" descr="Immagine che contiene succo, cibo, cocktail, bevanda&#10;&#10;Il contenuto generato dall'IA potrebbe non essere corretto.">
            <a:extLst>
              <a:ext uri="{FF2B5EF4-FFF2-40B4-BE49-F238E27FC236}">
                <a16:creationId xmlns:a16="http://schemas.microsoft.com/office/drawing/2014/main" id="{6E265516-2C18-42C6-0E1B-3ED1D47F68D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554363" y="3481027"/>
            <a:ext cx="3604898" cy="2399510"/>
          </a:xfrm>
          <a:prstGeom prst="rect">
            <a:avLst/>
          </a:prstGeom>
        </p:spPr>
      </p:pic>
      <p:sp>
        <p:nvSpPr>
          <p:cNvPr id="15" name="Freccia a destra 14">
            <a:extLst>
              <a:ext uri="{FF2B5EF4-FFF2-40B4-BE49-F238E27FC236}">
                <a16:creationId xmlns:a16="http://schemas.microsoft.com/office/drawing/2014/main" id="{0517C007-C7C9-7864-A073-E9F33B492CC8}"/>
              </a:ext>
            </a:extLst>
          </p:cNvPr>
          <p:cNvSpPr/>
          <p:nvPr/>
        </p:nvSpPr>
        <p:spPr>
          <a:xfrm rot="2100287">
            <a:off x="2421584" y="1803575"/>
            <a:ext cx="978408" cy="484632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33AD640F-7166-871C-59E6-923414FB217B}"/>
              </a:ext>
            </a:extLst>
          </p:cNvPr>
          <p:cNvSpPr/>
          <p:nvPr/>
        </p:nvSpPr>
        <p:spPr>
          <a:xfrm>
            <a:off x="1085722" y="506470"/>
            <a:ext cx="2005374" cy="914400"/>
          </a:xfrm>
          <a:prstGeom prst="rect">
            <a:avLst/>
          </a:prstGeom>
          <a:solidFill>
            <a:srgbClr val="F6A287"/>
          </a:solidFill>
          <a:ln>
            <a:solidFill>
              <a:srgbClr val="E6863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/>
              <a:t>Big Data</a:t>
            </a:r>
          </a:p>
          <a:p>
            <a:pPr algn="ctr"/>
            <a:r>
              <a:rPr lang="it-IT" b="1" dirty="0" err="1"/>
              <a:t>Guidelines</a:t>
            </a:r>
            <a:endParaRPr lang="it-IT" b="1" dirty="0"/>
          </a:p>
          <a:p>
            <a:pPr algn="ctr"/>
            <a:r>
              <a:rPr lang="it-IT" b="1" dirty="0"/>
              <a:t> </a:t>
            </a:r>
            <a:r>
              <a:rPr lang="it-IT" b="1" dirty="0" err="1"/>
              <a:t>Pts</a:t>
            </a:r>
            <a:r>
              <a:rPr lang="it-IT" b="1" dirty="0"/>
              <a:t> </a:t>
            </a:r>
            <a:r>
              <a:rPr lang="it-IT" b="1" dirty="0" err="1"/>
              <a:t>inquiries</a:t>
            </a:r>
            <a:r>
              <a:rPr lang="it-IT" b="1" dirty="0"/>
              <a:t>…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1C73F0B5-3980-9428-DA7D-D10EAA9A4DF3}"/>
              </a:ext>
            </a:extLst>
          </p:cNvPr>
          <p:cNvSpPr txBox="1"/>
          <p:nvPr/>
        </p:nvSpPr>
        <p:spPr>
          <a:xfrm>
            <a:off x="8570135" y="5530543"/>
            <a:ext cx="2589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>
                <a:solidFill>
                  <a:schemeClr val="bg1"/>
                </a:solidFill>
              </a:rPr>
              <a:t>Personalized</a:t>
            </a:r>
            <a:r>
              <a:rPr lang="it-IT" b="1" dirty="0">
                <a:solidFill>
                  <a:schemeClr val="bg1"/>
                </a:solidFill>
              </a:rPr>
              <a:t> medicine?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D22ACD7B-CED3-66D3-C44C-43813AC3560B}"/>
              </a:ext>
            </a:extLst>
          </p:cNvPr>
          <p:cNvSpPr txBox="1"/>
          <p:nvPr/>
        </p:nvSpPr>
        <p:spPr>
          <a:xfrm>
            <a:off x="4545638" y="3040311"/>
            <a:ext cx="11714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>
                <a:solidFill>
                  <a:srgbClr val="00B050"/>
                </a:solidFill>
              </a:rPr>
              <a:t>AI</a:t>
            </a:r>
          </a:p>
        </p:txBody>
      </p:sp>
      <p:sp>
        <p:nvSpPr>
          <p:cNvPr id="21" name="Freccia a destra 20">
            <a:extLst>
              <a:ext uri="{FF2B5EF4-FFF2-40B4-BE49-F238E27FC236}">
                <a16:creationId xmlns:a16="http://schemas.microsoft.com/office/drawing/2014/main" id="{CB29952A-2B80-4270-3BB3-5A59445E7BFF}"/>
              </a:ext>
            </a:extLst>
          </p:cNvPr>
          <p:cNvSpPr/>
          <p:nvPr/>
        </p:nvSpPr>
        <p:spPr>
          <a:xfrm rot="2100287">
            <a:off x="6146508" y="3860449"/>
            <a:ext cx="978408" cy="484632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65686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Connettore diritto 16">
            <a:extLst>
              <a:ext uri="{FF2B5EF4-FFF2-40B4-BE49-F238E27FC236}">
                <a16:creationId xmlns:a16="http://schemas.microsoft.com/office/drawing/2014/main" id="{A5DF2728-E347-31F1-3B86-5C89960DD3C4}"/>
              </a:ext>
            </a:extLst>
          </p:cNvPr>
          <p:cNvCxnSpPr/>
          <p:nvPr/>
        </p:nvCxnSpPr>
        <p:spPr>
          <a:xfrm>
            <a:off x="3778470" y="6172356"/>
            <a:ext cx="397291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magine 4">
            <a:extLst>
              <a:ext uri="{FF2B5EF4-FFF2-40B4-BE49-F238E27FC236}">
                <a16:creationId xmlns:a16="http://schemas.microsoft.com/office/drawing/2014/main" id="{14A7FF47-622D-B947-57F6-D8768DF48F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0940" y="517110"/>
            <a:ext cx="7838029" cy="982259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31C910CA-21A1-6481-8A53-17FF13F471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9104" y="2531043"/>
            <a:ext cx="1619476" cy="257211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8962622E-5B06-4472-D97D-0FED2420B9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8853" y="3021379"/>
            <a:ext cx="1276528" cy="247685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5227167B-3D00-7304-82D2-64F033DB50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6839" y="3595242"/>
            <a:ext cx="1114581" cy="247685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480B7D4A-F597-C530-7794-96BFCE22F7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37328" y="4167564"/>
            <a:ext cx="933580" cy="238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0265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Connettore diritto 16">
            <a:extLst>
              <a:ext uri="{FF2B5EF4-FFF2-40B4-BE49-F238E27FC236}">
                <a16:creationId xmlns:a16="http://schemas.microsoft.com/office/drawing/2014/main" id="{A5DF2728-E347-31F1-3B86-5C89960DD3C4}"/>
              </a:ext>
            </a:extLst>
          </p:cNvPr>
          <p:cNvCxnSpPr/>
          <p:nvPr/>
        </p:nvCxnSpPr>
        <p:spPr>
          <a:xfrm>
            <a:off x="3778470" y="6172356"/>
            <a:ext cx="397291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magine 4">
            <a:extLst>
              <a:ext uri="{FF2B5EF4-FFF2-40B4-BE49-F238E27FC236}">
                <a16:creationId xmlns:a16="http://schemas.microsoft.com/office/drawing/2014/main" id="{7E82E83E-5D9D-B628-4CFC-3A7D86FF9F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9934" y="960817"/>
            <a:ext cx="4414096" cy="3802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6137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Connettore diritto 16">
            <a:extLst>
              <a:ext uri="{FF2B5EF4-FFF2-40B4-BE49-F238E27FC236}">
                <a16:creationId xmlns:a16="http://schemas.microsoft.com/office/drawing/2014/main" id="{A5DF2728-E347-31F1-3B86-5C89960DD3C4}"/>
              </a:ext>
            </a:extLst>
          </p:cNvPr>
          <p:cNvCxnSpPr/>
          <p:nvPr/>
        </p:nvCxnSpPr>
        <p:spPr>
          <a:xfrm>
            <a:off x="3778470" y="6172356"/>
            <a:ext cx="397291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8077A3AB-4C84-B2B9-8FF2-94C09C1EFA30}"/>
              </a:ext>
            </a:extLst>
          </p:cNvPr>
          <p:cNvSpPr txBox="1"/>
          <p:nvPr/>
        </p:nvSpPr>
        <p:spPr>
          <a:xfrm>
            <a:off x="1393672" y="504497"/>
            <a:ext cx="10102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>
                <a:solidFill>
                  <a:srgbClr val="00B050"/>
                </a:solidFill>
              </a:rPr>
              <a:t>The </a:t>
            </a:r>
            <a:r>
              <a:rPr lang="it-IT" sz="3600" dirty="0" err="1">
                <a:solidFill>
                  <a:srgbClr val="00B050"/>
                </a:solidFill>
              </a:rPr>
              <a:t>issue</a:t>
            </a:r>
            <a:r>
              <a:rPr lang="it-IT" sz="3600" dirty="0">
                <a:solidFill>
                  <a:srgbClr val="00B050"/>
                </a:solidFill>
              </a:rPr>
              <a:t>: reliability of the chatbots outputs!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B5D59456-A490-541A-7511-2A691C05BE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05" y="1027912"/>
            <a:ext cx="1918335" cy="1169801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A4111C8C-7C43-B91F-E058-0980B9F6B2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6529" y="1725406"/>
            <a:ext cx="5770180" cy="4057601"/>
          </a:xfrm>
          <a:prstGeom prst="rect">
            <a:avLst/>
          </a:prstGeom>
        </p:spPr>
      </p:pic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E2C12112-885D-C689-FA94-87200E11B351}"/>
              </a:ext>
            </a:extLst>
          </p:cNvPr>
          <p:cNvCxnSpPr>
            <a:cxnSpLocks/>
          </p:cNvCxnSpPr>
          <p:nvPr/>
        </p:nvCxnSpPr>
        <p:spPr>
          <a:xfrm>
            <a:off x="4300833" y="3323371"/>
            <a:ext cx="56125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96536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2D3C2974-5C25-7B11-F7A1-7635CF3551D5}"/>
              </a:ext>
            </a:extLst>
          </p:cNvPr>
          <p:cNvSpPr txBox="1"/>
          <p:nvPr/>
        </p:nvSpPr>
        <p:spPr>
          <a:xfrm>
            <a:off x="6737733" y="2359607"/>
            <a:ext cx="4635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Key </a:t>
            </a:r>
            <a:r>
              <a:rPr lang="it-IT" b="1" dirty="0" err="1">
                <a:solidFill>
                  <a:schemeClr val="bg1"/>
                </a:solidFill>
              </a:rPr>
              <a:t>issues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FA6B312D-1F8E-41E7-47E6-BD7A1A04855F}"/>
              </a:ext>
            </a:extLst>
          </p:cNvPr>
          <p:cNvSpPr txBox="1"/>
          <p:nvPr/>
        </p:nvSpPr>
        <p:spPr>
          <a:xfrm>
            <a:off x="6225797" y="4651720"/>
            <a:ext cx="48053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chemeClr val="accent3">
                    <a:lumMod val="75000"/>
                  </a:schemeClr>
                </a:solidFill>
              </a:rPr>
              <a:t>AI </a:t>
            </a:r>
          </a:p>
          <a:p>
            <a:r>
              <a:rPr lang="it-IT" sz="2800" b="1" dirty="0">
                <a:solidFill>
                  <a:srgbClr val="00B050"/>
                </a:solidFill>
              </a:rPr>
              <a:t>Social Media </a:t>
            </a:r>
          </a:p>
          <a:p>
            <a:r>
              <a:rPr lang="it-IT" sz="2800" b="1" dirty="0" err="1">
                <a:solidFill>
                  <a:srgbClr val="E98B0D"/>
                </a:solidFill>
              </a:rPr>
              <a:t>Multimodality</a:t>
            </a:r>
            <a:r>
              <a:rPr lang="it-IT" sz="2800" b="1" dirty="0">
                <a:solidFill>
                  <a:srgbClr val="E98B0D"/>
                </a:solidFill>
              </a:rPr>
              <a:t> treatments</a:t>
            </a:r>
          </a:p>
        </p:txBody>
      </p:sp>
      <p:pic>
        <p:nvPicPr>
          <p:cNvPr id="5" name="Immagine 4" descr="Immagine che contiene clipart, cartone animato, illustrazione">
            <a:extLst>
              <a:ext uri="{FF2B5EF4-FFF2-40B4-BE49-F238E27FC236}">
                <a16:creationId xmlns:a16="http://schemas.microsoft.com/office/drawing/2014/main" id="{33E6E3D0-2761-8832-F1B5-F4D91A21FD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555375" y="80328"/>
            <a:ext cx="7152026" cy="4152789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2E3A025C-6205-5F7B-5AB5-D2F2CEFE0D82}"/>
              </a:ext>
            </a:extLst>
          </p:cNvPr>
          <p:cNvSpPr txBox="1"/>
          <p:nvPr/>
        </p:nvSpPr>
        <p:spPr>
          <a:xfrm>
            <a:off x="5826034" y="3298371"/>
            <a:ext cx="19724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chemeClr val="bg1"/>
                </a:solidFill>
              </a:rPr>
              <a:t>Key </a:t>
            </a:r>
            <a:r>
              <a:rPr lang="it-IT" sz="3200" b="1" dirty="0" err="1">
                <a:solidFill>
                  <a:schemeClr val="bg1"/>
                </a:solidFill>
              </a:rPr>
              <a:t>issue</a:t>
            </a:r>
            <a:endParaRPr lang="it-IT" sz="3200" b="1" dirty="0">
              <a:solidFill>
                <a:schemeClr val="bg1"/>
              </a:solidFill>
            </a:endParaRPr>
          </a:p>
        </p:txBody>
      </p:sp>
      <p:pic>
        <p:nvPicPr>
          <p:cNvPr id="8" name="Immagine 7" descr="Immagine che contiene ingranaggio, oggetti in metallo, ruota, trasporto">
            <a:extLst>
              <a:ext uri="{FF2B5EF4-FFF2-40B4-BE49-F238E27FC236}">
                <a16:creationId xmlns:a16="http://schemas.microsoft.com/office/drawing/2014/main" id="{5E6177CA-71E0-FE66-E3E2-85DD04581B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54875" y="4251953"/>
            <a:ext cx="5390604" cy="1796868"/>
          </a:xfrm>
          <a:prstGeom prst="rect">
            <a:avLst/>
          </a:prstGeom>
        </p:spPr>
      </p:pic>
      <p:pic>
        <p:nvPicPr>
          <p:cNvPr id="11" name="Immagine 10" descr="Immagine che contiene testo, terreno, spiaggia, sabbia">
            <a:extLst>
              <a:ext uri="{FF2B5EF4-FFF2-40B4-BE49-F238E27FC236}">
                <a16:creationId xmlns:a16="http://schemas.microsoft.com/office/drawing/2014/main" id="{3A167C0B-8E80-E9E2-E577-27FFE9D3BA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1963893" y="808430"/>
            <a:ext cx="7091371" cy="4535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513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Grazie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31103DB4-48C9-EEC8-A76B-DC4439F33820}"/>
              </a:ext>
            </a:extLst>
          </p:cNvPr>
          <p:cNvSpPr txBox="1"/>
          <p:nvPr/>
        </p:nvSpPr>
        <p:spPr>
          <a:xfrm>
            <a:off x="9712233" y="6407332"/>
            <a:ext cx="27889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b="1" i="1" dirty="0">
                <a:solidFill>
                  <a:srgbClr val="00B0F0"/>
                </a:solidFill>
              </a:rPr>
              <a:t>mirto.foletto@unipd.it</a:t>
            </a:r>
          </a:p>
        </p:txBody>
      </p:sp>
    </p:spTree>
    <p:extLst>
      <p:ext uri="{BB962C8B-B14F-4D97-AF65-F5344CB8AC3E}">
        <p14:creationId xmlns:p14="http://schemas.microsoft.com/office/powerpoint/2010/main" val="1745545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8EFED251-7CC1-FB84-5644-855B82A9E5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17" y="4377429"/>
            <a:ext cx="2398216" cy="1685603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16A28897-900A-66D1-8836-76E0A9B9CD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3245" y="4402653"/>
            <a:ext cx="2580269" cy="1685603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CE991B21-3EDB-80E2-B8AD-C6113376DF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0292" y="4136148"/>
            <a:ext cx="2760478" cy="1977715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F55B4571-A125-AB3D-5A62-4EE28634F2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2780" y="61755"/>
            <a:ext cx="4765551" cy="4315674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DB9742D8-D5E6-A628-08DE-58A9040019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11841" y="185600"/>
            <a:ext cx="3418246" cy="1117074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80E12954-6517-9888-57B3-A8E572B0503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38632" y="1338027"/>
            <a:ext cx="4144617" cy="2815321"/>
          </a:xfrm>
          <a:prstGeom prst="rect">
            <a:avLst/>
          </a:prstGeom>
        </p:spPr>
      </p:pic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B69F658D-1F1D-6DD7-E195-3472918BEDFE}"/>
              </a:ext>
            </a:extLst>
          </p:cNvPr>
          <p:cNvSpPr txBox="1"/>
          <p:nvPr/>
        </p:nvSpPr>
        <p:spPr>
          <a:xfrm>
            <a:off x="7851228" y="4748574"/>
            <a:ext cx="4042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>
                <a:solidFill>
                  <a:srgbClr val="FF0000"/>
                </a:solidFill>
              </a:rPr>
              <a:t>Obesity</a:t>
            </a:r>
            <a:r>
              <a:rPr lang="it-IT" b="1" dirty="0">
                <a:solidFill>
                  <a:srgbClr val="FF0000"/>
                </a:solidFill>
              </a:rPr>
              <a:t>: </a:t>
            </a:r>
            <a:r>
              <a:rPr lang="it-IT" b="1" dirty="0" err="1">
                <a:solidFill>
                  <a:srgbClr val="FF0000"/>
                </a:solidFill>
              </a:rPr>
              <a:t>chronic</a:t>
            </a:r>
            <a:r>
              <a:rPr lang="it-IT" b="1" dirty="0">
                <a:solidFill>
                  <a:srgbClr val="FF0000"/>
                </a:solidFill>
              </a:rPr>
              <a:t> </a:t>
            </a:r>
            <a:r>
              <a:rPr lang="it-IT" b="1" dirty="0" err="1">
                <a:solidFill>
                  <a:srgbClr val="FF0000"/>
                </a:solidFill>
              </a:rPr>
              <a:t>relapsing</a:t>
            </a:r>
            <a:r>
              <a:rPr lang="it-IT" b="1" dirty="0">
                <a:solidFill>
                  <a:srgbClr val="FF0000"/>
                </a:solidFill>
              </a:rPr>
              <a:t> </a:t>
            </a:r>
            <a:r>
              <a:rPr lang="it-IT" b="1" dirty="0" err="1">
                <a:solidFill>
                  <a:srgbClr val="FF0000"/>
                </a:solidFill>
              </a:rPr>
              <a:t>disease</a:t>
            </a:r>
            <a:endParaRPr lang="it-IT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006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A9C9F50D-07E8-F3C0-660E-5ABBE5D3D8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12" y="96692"/>
            <a:ext cx="5536850" cy="1991084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E536C4BC-54FB-B4F8-C7CE-EF049815DB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5684" y="1980455"/>
            <a:ext cx="4911911" cy="1645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1651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D6EE77A6-DD8C-69D0-5A50-83CBFF893A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3689" y="155683"/>
            <a:ext cx="3568311" cy="799866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2CAC548E-836A-6BA1-9DB4-107B8E535F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0819" y="901420"/>
            <a:ext cx="3724795" cy="552527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EA12C3C7-2F14-01C9-BF6C-4928167AD8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1626" y="2371577"/>
            <a:ext cx="7868748" cy="2114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814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6CC0E403-361B-5710-39EA-40B3416415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7942" y="818785"/>
            <a:ext cx="6916115" cy="5220429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B268FF53-F1CF-C4CF-BED9-F0614B1855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813738" cy="1131354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C740E64D-FDB1-2DF2-A9B3-263BC94E3B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424" y="1214129"/>
            <a:ext cx="2005361" cy="74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7780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CB88B073-2766-C8B5-883D-F27D588C62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1509" y="794820"/>
            <a:ext cx="2881938" cy="118343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F107C963-F12E-6D99-FD5D-52124B2069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8686" y="402768"/>
            <a:ext cx="5696745" cy="1543265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BC2B3B88-5036-1F84-9F5C-05D0FC630626}"/>
              </a:ext>
            </a:extLst>
          </p:cNvPr>
          <p:cNvSpPr txBox="1"/>
          <p:nvPr/>
        </p:nvSpPr>
        <p:spPr>
          <a:xfrm>
            <a:off x="2744777" y="2042374"/>
            <a:ext cx="609494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b="0" i="0" u="none" strike="noStrike" baseline="0" dirty="0">
                <a:latin typeface="AdvOT561cdbbe"/>
              </a:rPr>
              <a:t>use. Despite this potential, the incorporation</a:t>
            </a:r>
          </a:p>
          <a:p>
            <a:pPr algn="l"/>
            <a:r>
              <a:rPr lang="en-US" sz="1800" b="0" i="0" u="none" strike="noStrike" baseline="0" dirty="0">
                <a:latin typeface="AdvOT561cdbbe"/>
              </a:rPr>
              <a:t>of AI chatbots into social media platforms combined</a:t>
            </a:r>
          </a:p>
          <a:p>
            <a:pPr algn="l"/>
            <a:r>
              <a:rPr lang="en-US" sz="1800" b="0" i="0" u="none" strike="noStrike" baseline="0" dirty="0">
                <a:latin typeface="AdvOT561cdbbe"/>
              </a:rPr>
              <a:t>with the breadth of social media use</a:t>
            </a:r>
          </a:p>
          <a:p>
            <a:pPr algn="l"/>
            <a:r>
              <a:rPr lang="en-US" sz="1800" b="0" i="0" u="none" strike="noStrike" baseline="0" dirty="0">
                <a:latin typeface="AdvOT561cdbbe"/>
              </a:rPr>
              <a:t>across the population could also accelerate</a:t>
            </a:r>
          </a:p>
          <a:p>
            <a:pPr algn="l"/>
            <a:r>
              <a:rPr lang="en-US" sz="1800" b="0" i="0" u="none" strike="noStrike" baseline="0" dirty="0">
                <a:latin typeface="AdvOT561cdbbe"/>
              </a:rPr>
              <a:t>the spread of poor health advice and misinformation.</a:t>
            </a:r>
            <a:endParaRPr lang="it-IT" dirty="0"/>
          </a:p>
        </p:txBody>
      </p:sp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B21C8200-F780-B83E-1529-C21487FBC9E9}"/>
              </a:ext>
            </a:extLst>
          </p:cNvPr>
          <p:cNvCxnSpPr/>
          <p:nvPr/>
        </p:nvCxnSpPr>
        <p:spPr>
          <a:xfrm>
            <a:off x="3380129" y="3519709"/>
            <a:ext cx="353778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magine 10">
            <a:extLst>
              <a:ext uri="{FF2B5EF4-FFF2-40B4-BE49-F238E27FC236}">
                <a16:creationId xmlns:a16="http://schemas.microsoft.com/office/drawing/2014/main" id="{912BD191-ACC7-3A13-6ACC-13B49C49AF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206" y="3951281"/>
            <a:ext cx="5639587" cy="166710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2" name="Ovale 11">
            <a:extLst>
              <a:ext uri="{FF2B5EF4-FFF2-40B4-BE49-F238E27FC236}">
                <a16:creationId xmlns:a16="http://schemas.microsoft.com/office/drawing/2014/main" id="{D157C393-4F6C-2F0C-3B28-86CA43E6ED36}"/>
              </a:ext>
            </a:extLst>
          </p:cNvPr>
          <p:cNvSpPr/>
          <p:nvPr/>
        </p:nvSpPr>
        <p:spPr>
          <a:xfrm>
            <a:off x="3260309" y="4521551"/>
            <a:ext cx="1702606" cy="9144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22593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 che contiene testo, schermata, Carattere, poster">
            <a:extLst>
              <a:ext uri="{FF2B5EF4-FFF2-40B4-BE49-F238E27FC236}">
                <a16:creationId xmlns:a16="http://schemas.microsoft.com/office/drawing/2014/main" id="{03707A09-95D9-3516-DA05-438D61AF80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143001" y="157425"/>
            <a:ext cx="3376749" cy="4908155"/>
          </a:xfrm>
          <a:prstGeom prst="rect">
            <a:avLst/>
          </a:prstGeom>
        </p:spPr>
      </p:pic>
      <p:pic>
        <p:nvPicPr>
          <p:cNvPr id="10" name="Immagine 9" descr="Immagine che contiene testo, logo, cerchio, Elementi grafici&#10;&#10;Il contenuto generato dall'IA potrebbe non essere corretto.">
            <a:extLst>
              <a:ext uri="{FF2B5EF4-FFF2-40B4-BE49-F238E27FC236}">
                <a16:creationId xmlns:a16="http://schemas.microsoft.com/office/drawing/2014/main" id="{11F692E7-62CD-606A-9D2F-B7EE21632C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045925" y="2240279"/>
            <a:ext cx="6418217" cy="3610247"/>
          </a:xfrm>
          <a:prstGeom prst="rect">
            <a:avLst/>
          </a:prstGeom>
        </p:spPr>
      </p:pic>
      <p:pic>
        <p:nvPicPr>
          <p:cNvPr id="14" name="Immagine 13" descr="Immagine che contiene testo, Viso umano, poster, persona">
            <a:extLst>
              <a:ext uri="{FF2B5EF4-FFF2-40B4-BE49-F238E27FC236}">
                <a16:creationId xmlns:a16="http://schemas.microsoft.com/office/drawing/2014/main" id="{495F6B91-D690-FB8E-5DEE-0A8E3478059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4745098" y="3213479"/>
            <a:ext cx="1995336" cy="2820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439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B7654899-2278-2853-06C5-18A2816145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046" y="177778"/>
            <a:ext cx="3022893" cy="1843361"/>
          </a:xfrm>
          <a:prstGeom prst="rect">
            <a:avLst/>
          </a:prstGeom>
        </p:spPr>
      </p:pic>
      <p:sp>
        <p:nvSpPr>
          <p:cNvPr id="6" name="Ovale 5">
            <a:extLst>
              <a:ext uri="{FF2B5EF4-FFF2-40B4-BE49-F238E27FC236}">
                <a16:creationId xmlns:a16="http://schemas.microsoft.com/office/drawing/2014/main" id="{A9EFAF99-8BCD-4681-97D1-6383D1517C4A}"/>
              </a:ext>
            </a:extLst>
          </p:cNvPr>
          <p:cNvSpPr/>
          <p:nvPr/>
        </p:nvSpPr>
        <p:spPr>
          <a:xfrm>
            <a:off x="2560320" y="819809"/>
            <a:ext cx="750438" cy="2900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6DA24C82-3BCE-CE35-A390-FFFA5FF7B2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2177" y="426053"/>
            <a:ext cx="7525800" cy="3924848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1061EFED-3AFD-E402-9912-A804C3923C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0831" y="4312880"/>
            <a:ext cx="5777911" cy="1859476"/>
          </a:xfrm>
          <a:prstGeom prst="rect">
            <a:avLst/>
          </a:prstGeom>
        </p:spPr>
      </p:pic>
      <p:cxnSp>
        <p:nvCxnSpPr>
          <p:cNvPr id="16" name="Connettore diritto 15">
            <a:extLst>
              <a:ext uri="{FF2B5EF4-FFF2-40B4-BE49-F238E27FC236}">
                <a16:creationId xmlns:a16="http://schemas.microsoft.com/office/drawing/2014/main" id="{C3A1239E-3B9A-D0AF-2BB6-D2FC0B3818BE}"/>
              </a:ext>
            </a:extLst>
          </p:cNvPr>
          <p:cNvCxnSpPr/>
          <p:nvPr/>
        </p:nvCxnSpPr>
        <p:spPr>
          <a:xfrm>
            <a:off x="4109545" y="5396878"/>
            <a:ext cx="397291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diritto 16">
            <a:extLst>
              <a:ext uri="{FF2B5EF4-FFF2-40B4-BE49-F238E27FC236}">
                <a16:creationId xmlns:a16="http://schemas.microsoft.com/office/drawing/2014/main" id="{A5DF2728-E347-31F1-3B86-5C89960DD3C4}"/>
              </a:ext>
            </a:extLst>
          </p:cNvPr>
          <p:cNvCxnSpPr/>
          <p:nvPr/>
        </p:nvCxnSpPr>
        <p:spPr>
          <a:xfrm>
            <a:off x="3778470" y="6172356"/>
            <a:ext cx="397291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diritto 18">
            <a:extLst>
              <a:ext uri="{FF2B5EF4-FFF2-40B4-BE49-F238E27FC236}">
                <a16:creationId xmlns:a16="http://schemas.microsoft.com/office/drawing/2014/main" id="{24A45A59-1D5A-3CAC-4B77-D6D2B0B21E6A}"/>
              </a:ext>
            </a:extLst>
          </p:cNvPr>
          <p:cNvCxnSpPr/>
          <p:nvPr/>
        </p:nvCxnSpPr>
        <p:spPr>
          <a:xfrm>
            <a:off x="9402554" y="1254935"/>
            <a:ext cx="88917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diritto 19">
            <a:extLst>
              <a:ext uri="{FF2B5EF4-FFF2-40B4-BE49-F238E27FC236}">
                <a16:creationId xmlns:a16="http://schemas.microsoft.com/office/drawing/2014/main" id="{97AC8994-52D1-7BE6-655C-3795F03C3AC4}"/>
              </a:ext>
            </a:extLst>
          </p:cNvPr>
          <p:cNvCxnSpPr>
            <a:cxnSpLocks/>
          </p:cNvCxnSpPr>
          <p:nvPr/>
        </p:nvCxnSpPr>
        <p:spPr>
          <a:xfrm>
            <a:off x="5254121" y="2655964"/>
            <a:ext cx="426825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54729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Connettore diritto 16">
            <a:extLst>
              <a:ext uri="{FF2B5EF4-FFF2-40B4-BE49-F238E27FC236}">
                <a16:creationId xmlns:a16="http://schemas.microsoft.com/office/drawing/2014/main" id="{A5DF2728-E347-31F1-3B86-5C89960DD3C4}"/>
              </a:ext>
            </a:extLst>
          </p:cNvPr>
          <p:cNvCxnSpPr/>
          <p:nvPr/>
        </p:nvCxnSpPr>
        <p:spPr>
          <a:xfrm>
            <a:off x="3778470" y="6172356"/>
            <a:ext cx="397291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8077A3AB-4C84-B2B9-8FF2-94C09C1EFA30}"/>
              </a:ext>
            </a:extLst>
          </p:cNvPr>
          <p:cNvSpPr txBox="1"/>
          <p:nvPr/>
        </p:nvSpPr>
        <p:spPr>
          <a:xfrm>
            <a:off x="1393672" y="504497"/>
            <a:ext cx="10102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>
                <a:solidFill>
                  <a:srgbClr val="00B050"/>
                </a:solidFill>
              </a:rPr>
              <a:t>The </a:t>
            </a:r>
            <a:r>
              <a:rPr lang="it-IT" sz="3600" dirty="0" err="1">
                <a:solidFill>
                  <a:srgbClr val="00B050"/>
                </a:solidFill>
              </a:rPr>
              <a:t>issue</a:t>
            </a:r>
            <a:r>
              <a:rPr lang="it-IT" sz="3600" dirty="0">
                <a:solidFill>
                  <a:srgbClr val="00B050"/>
                </a:solidFill>
              </a:rPr>
              <a:t>: reliability of the chatbots outputs!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C45BA0B2-BB9E-1E9C-756D-039C896162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883" y="2762780"/>
            <a:ext cx="11416337" cy="188965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B5D59456-A490-541A-7511-2A691C05BE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05" y="1027912"/>
            <a:ext cx="1918335" cy="1169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6759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Blu cal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2167526_TF33476885.potx" id="{67A3B757-088A-4997-AD47-EBBB609AAF73}" vid="{61F4B085-7BC3-43AB-AFF0-C8B68BB76BF9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4E879E6-8FFE-4154-8F2A-F7518B89B376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7E0A2CB4-6869-426F-8BC4-A32C90CBE26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941CA7C-A0BF-44EF-B2E5-7539C3B9B0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Presentazione classica per assemblea generale aziendale</Template>
  <TotalTime>1142</TotalTime>
  <Words>111</Words>
  <Application>Microsoft Office PowerPoint</Application>
  <PresentationFormat>Widescreen</PresentationFormat>
  <Paragraphs>24</Paragraphs>
  <Slides>15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20" baseType="lpstr">
      <vt:lpstr>AdvOT561cdbbe</vt:lpstr>
      <vt:lpstr>Arial</vt:lpstr>
      <vt:lpstr>Calibri</vt:lpstr>
      <vt:lpstr>Wingdings</vt:lpstr>
      <vt:lpstr>RetrospectVTI</vt:lpstr>
      <vt:lpstr>AI, SOCIAL MEDIA &amp; MBS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Grazie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 29-30 aprile Primo Corso ACCADEMIA SICOB Direttori: M. De Luca - M.A. Zappa</dc:title>
  <dc:creator>Eliana Rispoli</dc:creator>
  <cp:lastModifiedBy>Foletto</cp:lastModifiedBy>
  <cp:revision>22</cp:revision>
  <dcterms:created xsi:type="dcterms:W3CDTF">2022-02-27T17:36:31Z</dcterms:created>
  <dcterms:modified xsi:type="dcterms:W3CDTF">2025-04-29T13:19:07Z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